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77" r:id="rId5"/>
    <p:sldMasterId id="2147483648" r:id="rId6"/>
    <p:sldMasterId id="2147483664" r:id="rId7"/>
  </p:sldMasterIdLst>
  <p:notesMasterIdLst>
    <p:notesMasterId r:id="rId17"/>
  </p:notesMasterIdLst>
  <p:handoutMasterIdLst>
    <p:handoutMasterId r:id="rId18"/>
  </p:handoutMasterIdLst>
  <p:sldIdLst>
    <p:sldId id="256" r:id="rId8"/>
    <p:sldId id="258" r:id="rId9"/>
    <p:sldId id="337" r:id="rId10"/>
    <p:sldId id="350" r:id="rId11"/>
    <p:sldId id="352" r:id="rId12"/>
    <p:sldId id="351" r:id="rId13"/>
    <p:sldId id="349" r:id="rId14"/>
    <p:sldId id="348" r:id="rId15"/>
    <p:sldId id="257" r:id="rId16"/>
  </p:sldIdLst>
  <p:sldSz cx="9144000" cy="6858000" type="screen4x3"/>
  <p:notesSz cx="9866313" cy="673576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99" userDrawn="1">
          <p15:clr>
            <a:srgbClr val="A4A3A4"/>
          </p15:clr>
        </p15:guide>
        <p15:guide id="2" pos="38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22" userDrawn="1">
          <p15:clr>
            <a:srgbClr val="A4A3A4"/>
          </p15:clr>
        </p15:guide>
        <p15:guide id="2" pos="31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7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194" y="90"/>
      </p:cViewPr>
      <p:guideLst>
        <p:guide orient="horz" pos="799"/>
        <p:guide pos="385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-1968" y="-72"/>
      </p:cViewPr>
      <p:guideLst>
        <p:guide orient="horz" pos="2122"/>
        <p:guide pos="31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Master" Target="slideMasters/slideMaster3.xml"/><Relationship Id="rId12" Type="http://schemas.openxmlformats.org/officeDocument/2006/relationships/slide" Target="slides/slide5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8.xml"/><Relationship Id="rId10" Type="http://schemas.openxmlformats.org/officeDocument/2006/relationships/slide" Target="slides/slide3.xml"/><Relationship Id="rId19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275403" cy="336788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588629" y="0"/>
            <a:ext cx="4275403" cy="336788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r">
              <a:defRPr sz="1200"/>
            </a:lvl1pPr>
          </a:lstStyle>
          <a:p>
            <a:fld id="{FD4C398B-7758-48E5-834E-E6E0EF0499B0}" type="datetimeFigureOut">
              <a:rPr lang="cs-CZ" smtClean="0"/>
              <a:t>16.07.2019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2" y="6397806"/>
            <a:ext cx="4275403" cy="336788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588629" y="6397806"/>
            <a:ext cx="4275403" cy="336788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r">
              <a:defRPr sz="1200"/>
            </a:lvl1pPr>
          </a:lstStyle>
          <a:p>
            <a:fld id="{43F93BE4-2E45-4862-847B-8DC7430ABA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2910047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275403" cy="336788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588629" y="0"/>
            <a:ext cx="4275403" cy="336788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r">
              <a:defRPr sz="1200"/>
            </a:lvl1pPr>
          </a:lstStyle>
          <a:p>
            <a:fld id="{3891E8BF-638A-4122-9B66-5607BCAAF7E6}" type="datetimeFigureOut">
              <a:rPr lang="cs-CZ" smtClean="0"/>
              <a:t>16.07.2019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248025" y="504825"/>
            <a:ext cx="3370263" cy="2527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8" tIns="45719" rIns="91438" bIns="45719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86632" y="3199488"/>
            <a:ext cx="7893050" cy="3031093"/>
          </a:xfrm>
          <a:prstGeom prst="rect">
            <a:avLst/>
          </a:prstGeom>
        </p:spPr>
        <p:txBody>
          <a:bodyPr vert="horz" lIns="91438" tIns="45719" rIns="91438" bIns="45719" rtlCol="0"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2" y="6397806"/>
            <a:ext cx="4275403" cy="336788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588629" y="6397806"/>
            <a:ext cx="4275403" cy="336788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r">
              <a:defRPr sz="1200"/>
            </a:lvl1pPr>
          </a:lstStyle>
          <a:p>
            <a:fld id="{0ED93DD9-7846-47A3-A3DB-5CF581D2C2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5846823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D93DD9-7846-47A3-A3DB-5CF581D2C218}" type="slidenum">
              <a:rPr lang="cs-CZ" smtClean="0"/>
              <a:t>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6044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412477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E15A4-7706-4A2A-91DF-C4CC085970D0}" type="datetime1">
              <a:rPr lang="cs-CZ" smtClean="0"/>
              <a:t>16.07.2019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DC47C-6ADE-4EEF-8630-8FAE5C5A08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3696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75CF2-EDF5-4F80-AEBD-44463C99F96C}" type="datetime1">
              <a:rPr lang="cs-CZ" smtClean="0"/>
              <a:t>16.07.2019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DC47C-6ADE-4EEF-8630-8FAE5C5A08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92944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46020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29815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E1469-A34A-4EA8-A663-91CD96367D37}" type="datetime1">
              <a:rPr lang="cs-CZ" smtClean="0"/>
              <a:t>16.07.2019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DC47C-6ADE-4EEF-8630-8FAE5C5A08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44395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0060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28000"/>
            <a:ext cx="5486400" cy="43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9A6D6-C1A3-4393-A408-EE361E06C2AF}" type="datetime1">
              <a:rPr lang="cs-CZ" smtClean="0"/>
              <a:t>16.07.2019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DC47C-6ADE-4EEF-8630-8FAE5C5A08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2342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648000" y="1800000"/>
            <a:ext cx="7848000" cy="1656000"/>
          </a:xfrm>
        </p:spPr>
        <p:txBody>
          <a:bodyPr/>
          <a:lstStyle>
            <a:lvl1pPr>
              <a:defRPr sz="5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cs-CZ" dirty="0"/>
              <a:t>Kliknutím vložíte název prezentace.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332000" y="3564000"/>
            <a:ext cx="6480000" cy="1080000"/>
          </a:xfrm>
        </p:spPr>
        <p:txBody>
          <a:bodyPr/>
          <a:lstStyle>
            <a:lvl1pPr marL="0" indent="0" algn="ctr">
              <a:buNone/>
              <a:defRPr sz="2800">
                <a:solidFill>
                  <a:srgbClr val="00277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Kliknutím vložíte podtitul prezentace.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36CED-B830-443D-95D6-695BEAE5DBBF}" type="datetime1">
              <a:rPr lang="cs-CZ" smtClean="0"/>
              <a:t>16.07.2019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DC47C-6ADE-4EEF-8630-8FAE5C5A088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1332000" y="4752000"/>
            <a:ext cx="6480000" cy="1080000"/>
          </a:xfrm>
        </p:spPr>
        <p:txBody>
          <a:bodyPr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cs-CZ" dirty="0"/>
              <a:t>Kliknutím vložíte autora prezentace.</a:t>
            </a:r>
          </a:p>
        </p:txBody>
      </p:sp>
    </p:spTree>
    <p:extLst>
      <p:ext uri="{BB962C8B-B14F-4D97-AF65-F5344CB8AC3E}">
        <p14:creationId xmlns:p14="http://schemas.microsoft.com/office/powerpoint/2010/main" val="28202112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6ABC5-DFBF-452C-8F27-7ED5EC45C599}" type="datetime1">
              <a:rPr lang="cs-CZ" smtClean="0"/>
              <a:t>16.07.2019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DC47C-6ADE-4EEF-8630-8FAE5C5A08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07824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93600"/>
            <a:ext cx="8229600" cy="5400000"/>
          </a:xfrm>
        </p:spPr>
        <p:txBody>
          <a:bodyPr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CF26A-4903-4658-B4A4-53B070774A03}" type="datetime1">
              <a:rPr lang="cs-CZ" smtClean="0"/>
              <a:t>16.07.2019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DC47C-6ADE-4EEF-8630-8FAE5C5A08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78062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3920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8440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3B357-1F0E-4DB0-B4D2-AEEE0AFEED52}" type="datetime1">
              <a:rPr lang="cs-CZ" smtClean="0"/>
              <a:t>16.07.2019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DC47C-6ADE-4EEF-8630-8FAE5C5A08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6119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322000"/>
            <a:ext cx="4038600" cy="4068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322000"/>
            <a:ext cx="4038600" cy="4068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BF394-18CE-42C8-8A3D-1DE590F1E829}" type="datetime1">
              <a:rPr lang="cs-CZ" smtClean="0"/>
              <a:t>16.07.2019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DC47C-6ADE-4EEF-8630-8FAE5C5A08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263957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225360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894400"/>
            <a:ext cx="4040188" cy="3492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225360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894400"/>
            <a:ext cx="4041775" cy="3492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93E40-0A3B-41B7-8F96-020B04373D86}" type="datetime1">
              <a:rPr lang="cs-CZ" smtClean="0"/>
              <a:t>16.07.2019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DC47C-6ADE-4EEF-8630-8FAE5C5A08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5357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Závěrečný sníme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poděkování.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AEA5A-6549-4606-84D9-6A9E5A8499EC}" type="datetime1">
              <a:rPr lang="cs-CZ" smtClean="0"/>
              <a:t>16.07.2019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DC47C-6ADE-4EEF-8630-8FAE5C5A088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6" name="Obdélník 5"/>
          <p:cNvSpPr/>
          <p:nvPr userDrawn="1"/>
        </p:nvSpPr>
        <p:spPr>
          <a:xfrm>
            <a:off x="0" y="0"/>
            <a:ext cx="9144000" cy="792000"/>
          </a:xfrm>
          <a:prstGeom prst="rect">
            <a:avLst/>
          </a:prstGeom>
          <a:solidFill>
            <a:srgbClr val="0027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7" name="TextovéPole 6"/>
          <p:cNvSpPr txBox="1"/>
          <p:nvPr userDrawn="1"/>
        </p:nvSpPr>
        <p:spPr>
          <a:xfrm>
            <a:off x="5446800" y="180000"/>
            <a:ext cx="3240000" cy="43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000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Jistota</a:t>
            </a:r>
            <a:r>
              <a:rPr lang="cs-CZ" sz="2000" b="0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moderní medicíny</a:t>
            </a:r>
            <a:endParaRPr lang="cs-CZ" sz="20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72000"/>
            <a:ext cx="647177" cy="644683"/>
          </a:xfrm>
          <a:prstGeom prst="rect">
            <a:avLst/>
          </a:prstGeom>
        </p:spPr>
      </p:pic>
      <p:sp>
        <p:nvSpPr>
          <p:cNvPr id="9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457200" y="2322000"/>
            <a:ext cx="8229600" cy="406800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cs-CZ" dirty="0"/>
              <a:t>Kliknutím vložíte kontaktní </a:t>
            </a:r>
            <a:r>
              <a:rPr lang="cs-CZ" dirty="0" err="1"/>
              <a:t>infotmace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7201609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BF944-65A0-4BF6-BAD8-B6461EDC0AE6}" type="datetime1">
              <a:rPr lang="cs-CZ" smtClean="0"/>
              <a:t>16.07.2019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DC47C-6ADE-4EEF-8630-8FAE5C5A08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31756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AE5F9-2664-456E-81F1-0709E99ED89F}" type="datetime1">
              <a:rPr lang="cs-CZ" smtClean="0"/>
              <a:t>16.07.2019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DC47C-6ADE-4EEF-8630-8FAE5C5A08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738159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99360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993600"/>
            <a:ext cx="5111750" cy="5400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2156400"/>
            <a:ext cx="3008313" cy="4248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5B65D-4A3B-4C09-94D4-33BEF2CE66E2}" type="datetime1">
              <a:rPr lang="cs-CZ" smtClean="0"/>
              <a:t>16.07.2019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DC47C-6ADE-4EEF-8630-8FAE5C5A08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46882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260000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450400"/>
            <a:ext cx="5486400" cy="50060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976000"/>
            <a:ext cx="5486400" cy="43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BC703-A8D1-4709-87EA-5E8BC06E3DCE}" type="datetime1">
              <a:rPr lang="cs-CZ" smtClean="0"/>
              <a:t>16.07.2019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DC47C-6ADE-4EEF-8630-8FAE5C5A08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9593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Závěrečný sníme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27360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poděkování.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457200" y="5832000"/>
            <a:ext cx="1080000" cy="216000"/>
          </a:xfrm>
        </p:spPr>
        <p:txBody>
          <a:bodyPr/>
          <a:lstStyle/>
          <a:p>
            <a:fld id="{91090EB2-6EFA-4D66-B301-4F466306F4C5}" type="datetime1">
              <a:rPr lang="cs-CZ" smtClean="0"/>
              <a:t>16.07.2019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052000" y="5832000"/>
            <a:ext cx="5040000" cy="21600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7606800" y="5832000"/>
            <a:ext cx="1080000" cy="216000"/>
          </a:xfrm>
        </p:spPr>
        <p:txBody>
          <a:bodyPr/>
          <a:lstStyle/>
          <a:p>
            <a:fld id="{00CDC47C-6ADE-4EEF-8630-8FAE5C5A088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Obdélník 6"/>
          <p:cNvSpPr/>
          <p:nvPr userDrawn="1"/>
        </p:nvSpPr>
        <p:spPr>
          <a:xfrm>
            <a:off x="0" y="6066000"/>
            <a:ext cx="9144000" cy="792000"/>
          </a:xfrm>
          <a:prstGeom prst="rect">
            <a:avLst/>
          </a:prstGeom>
          <a:solidFill>
            <a:srgbClr val="0027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8" name="TextovéPole 7"/>
          <p:cNvSpPr txBox="1"/>
          <p:nvPr userDrawn="1"/>
        </p:nvSpPr>
        <p:spPr>
          <a:xfrm>
            <a:off x="5446800" y="6246000"/>
            <a:ext cx="3240000" cy="43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000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Jistota</a:t>
            </a:r>
            <a:r>
              <a:rPr lang="cs-CZ" sz="2000" b="0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moderní medicíny</a:t>
            </a:r>
            <a:endParaRPr lang="cs-CZ" sz="20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Obrázek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138000"/>
            <a:ext cx="647177" cy="644683"/>
          </a:xfrm>
          <a:prstGeom prst="rect">
            <a:avLst/>
          </a:prstGeom>
        </p:spPr>
      </p:pic>
      <p:sp>
        <p:nvSpPr>
          <p:cNvPr id="10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457200" y="1602000"/>
            <a:ext cx="8229600" cy="406800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cs-CZ" dirty="0"/>
              <a:t>Kliknutím vložíte kontaktní informace.</a:t>
            </a:r>
          </a:p>
        </p:txBody>
      </p:sp>
    </p:spTree>
    <p:extLst>
      <p:ext uri="{BB962C8B-B14F-4D97-AF65-F5344CB8AC3E}">
        <p14:creationId xmlns:p14="http://schemas.microsoft.com/office/powerpoint/2010/main" val="831725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648000" y="1440000"/>
            <a:ext cx="7848000" cy="1656000"/>
          </a:xfrm>
        </p:spPr>
        <p:txBody>
          <a:bodyPr/>
          <a:lstStyle>
            <a:lvl1pPr>
              <a:defRPr sz="5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cs-CZ" dirty="0"/>
              <a:t>Kliknutím vložíte název prezentace.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332000" y="3204000"/>
            <a:ext cx="6480000" cy="1080000"/>
          </a:xfrm>
        </p:spPr>
        <p:txBody>
          <a:bodyPr/>
          <a:lstStyle>
            <a:lvl1pPr marL="0" indent="0" algn="ctr">
              <a:buNone/>
              <a:defRPr sz="2800">
                <a:solidFill>
                  <a:srgbClr val="00277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Kliknutím vložíte podtitul prezentace.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7569D-9EFA-4A18-A190-8C97F10FD69F}" type="datetime1">
              <a:rPr lang="cs-CZ" smtClean="0"/>
              <a:t>16.07.2019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DC47C-6ADE-4EEF-8630-8FAE5C5A088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1332000" y="4392000"/>
            <a:ext cx="6480000" cy="1080000"/>
          </a:xfrm>
        </p:spPr>
        <p:txBody>
          <a:bodyPr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cs-CZ" dirty="0"/>
              <a:t>Kliknutím vložíte autora prezentace.</a:t>
            </a:r>
          </a:p>
        </p:txBody>
      </p:sp>
    </p:spTree>
    <p:extLst>
      <p:ext uri="{BB962C8B-B14F-4D97-AF65-F5344CB8AC3E}">
        <p14:creationId xmlns:p14="http://schemas.microsoft.com/office/powerpoint/2010/main" val="3167141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25680-D3A6-4860-9164-55AA7BA99CC2}" type="datetime1">
              <a:rPr lang="cs-CZ" smtClean="0"/>
              <a:t>16.07.2019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DC47C-6ADE-4EEF-8630-8FAE5C5A08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54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73600"/>
            <a:ext cx="8229600" cy="5459656"/>
          </a:xfrm>
        </p:spPr>
        <p:txBody>
          <a:bodyPr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A16F6-CBA6-41F2-B507-12A2D4FA5ADD}" type="datetime1">
              <a:rPr lang="cs-CZ" smtClean="0"/>
              <a:t>16.07.2019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DC47C-6ADE-4EEF-8630-8FAE5C5A08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3942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0320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4840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23929-1E57-4B81-A280-E421A678A052}" type="datetime1">
              <a:rPr lang="cs-CZ" smtClean="0"/>
              <a:t>16.07.2019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DC47C-6ADE-4EEF-8630-8FAE5C5A08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2380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1330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1330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8458-2325-4153-B747-84C4B8D9303B}" type="datetime1">
              <a:rPr lang="cs-CZ" smtClean="0"/>
              <a:t>16.07.2019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DC47C-6ADE-4EEF-8630-8FAE5C5A08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2781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55838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55838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E36FD-B2BC-447B-B92E-A84188FF6E33}" type="datetime1">
              <a:rPr lang="cs-CZ" smtClean="0"/>
              <a:t>16.07.2019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DC47C-6ADE-4EEF-8630-8FAE5C5A08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4477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 userDrawn="1"/>
        </p:nvSpPr>
        <p:spPr>
          <a:xfrm>
            <a:off x="0" y="1800000"/>
            <a:ext cx="9144000" cy="2520000"/>
          </a:xfrm>
          <a:prstGeom prst="rect">
            <a:avLst/>
          </a:prstGeom>
          <a:solidFill>
            <a:srgbClr val="0027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/>
          <p:cNvSpPr txBox="1"/>
          <p:nvPr userDrawn="1"/>
        </p:nvSpPr>
        <p:spPr>
          <a:xfrm>
            <a:off x="1800000" y="4500000"/>
            <a:ext cx="5544000" cy="46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solidFill>
                  <a:srgbClr val="002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JISTOTA MODERNÍ MEDICÍNY</a:t>
            </a:r>
          </a:p>
        </p:txBody>
      </p:sp>
      <p:pic>
        <p:nvPicPr>
          <p:cNvPr id="9" name="Obrázek 8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3006" y="1980000"/>
            <a:ext cx="2157988" cy="2148844"/>
          </a:xfrm>
          <a:prstGeom prst="rect">
            <a:avLst/>
          </a:prstGeom>
        </p:spPr>
      </p:pic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457200" y="9936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11" name="Zástupný symbol pro text 10"/>
          <p:cNvSpPr>
            <a:spLocks noGrp="1"/>
          </p:cNvSpPr>
          <p:nvPr>
            <p:ph type="body" idx="1"/>
          </p:nvPr>
        </p:nvSpPr>
        <p:spPr>
          <a:xfrm>
            <a:off x="457200" y="2322000"/>
            <a:ext cx="8229600" cy="406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5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516000"/>
            <a:ext cx="1080000" cy="216000"/>
          </a:xfrm>
          <a:prstGeom prst="rect">
            <a:avLst/>
          </a:prstGeom>
        </p:spPr>
        <p:txBody>
          <a:bodyPr vert="horz" lIns="72000" tIns="36000" rIns="72000" bIns="36000" rtlCol="0" anchor="ctr"/>
          <a:lstStyle>
            <a:lvl1pPr algn="l">
              <a:defRPr sz="1200" b="0">
                <a:solidFill>
                  <a:srgbClr val="0027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ED09690-13EB-4FC8-AD9E-19F2606624BE}" type="datetime1">
              <a:rPr lang="cs-CZ" smtClean="0"/>
              <a:t>16.07.2019</a:t>
            </a:fld>
            <a:endParaRPr lang="cs-CZ" dirty="0"/>
          </a:p>
        </p:txBody>
      </p:sp>
      <p:sp>
        <p:nvSpPr>
          <p:cNvPr id="1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052000" y="6516000"/>
            <a:ext cx="5040000" cy="216000"/>
          </a:xfrm>
          <a:prstGeom prst="rect">
            <a:avLst/>
          </a:prstGeom>
        </p:spPr>
        <p:txBody>
          <a:bodyPr vert="horz" lIns="72000" tIns="36000" rIns="72000" bIns="36000" rtlCol="0" anchor="ctr"/>
          <a:lstStyle>
            <a:lvl1pPr algn="ctr">
              <a:defRPr sz="1200" b="0">
                <a:solidFill>
                  <a:srgbClr val="0027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17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606800" y="6516000"/>
            <a:ext cx="1080000" cy="216000"/>
          </a:xfrm>
          <a:prstGeom prst="rect">
            <a:avLst/>
          </a:prstGeom>
        </p:spPr>
        <p:txBody>
          <a:bodyPr vert="horz" lIns="72000" tIns="36000" rIns="72000" bIns="36000" rtlCol="0" anchor="ctr"/>
          <a:lstStyle>
            <a:lvl1pPr algn="r">
              <a:defRPr sz="1200" b="1">
                <a:solidFill>
                  <a:srgbClr val="0027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0CDC47C-6ADE-4EEF-8630-8FAE5C5A088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4920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1" r:id="rId2"/>
    <p:sldLayoutId id="2147483680" r:id="rId3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002776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rgbClr val="002776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2800" kern="1200">
          <a:solidFill>
            <a:srgbClr val="002776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rgbClr val="002776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rgbClr val="002776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rgbClr val="002776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 userDrawn="1"/>
        </p:nvSpPr>
        <p:spPr>
          <a:xfrm>
            <a:off x="0" y="6066000"/>
            <a:ext cx="9144000" cy="792000"/>
          </a:xfrm>
          <a:prstGeom prst="rect">
            <a:avLst/>
          </a:prstGeom>
          <a:solidFill>
            <a:srgbClr val="0027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133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5832000"/>
            <a:ext cx="1080000" cy="216000"/>
          </a:xfrm>
          <a:prstGeom prst="rect">
            <a:avLst/>
          </a:prstGeom>
        </p:spPr>
        <p:txBody>
          <a:bodyPr vert="horz" lIns="72000" tIns="36000" rIns="72000" bIns="36000" rtlCol="0" anchor="ctr"/>
          <a:lstStyle>
            <a:lvl1pPr algn="l">
              <a:defRPr sz="1200" b="0">
                <a:solidFill>
                  <a:srgbClr val="0027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CB2FD28-0447-48B3-BDD7-2B51006B5A51}" type="datetime1">
              <a:rPr lang="cs-CZ" smtClean="0"/>
              <a:t>16.07.2019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052000" y="5832000"/>
            <a:ext cx="5040000" cy="216000"/>
          </a:xfrm>
          <a:prstGeom prst="rect">
            <a:avLst/>
          </a:prstGeom>
        </p:spPr>
        <p:txBody>
          <a:bodyPr vert="horz" lIns="72000" tIns="36000" rIns="72000" bIns="36000" rtlCol="0" anchor="ctr"/>
          <a:lstStyle>
            <a:lvl1pPr algn="ctr">
              <a:defRPr sz="1200" b="0">
                <a:solidFill>
                  <a:srgbClr val="0027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606800" y="5832000"/>
            <a:ext cx="1080000" cy="216000"/>
          </a:xfrm>
          <a:prstGeom prst="rect">
            <a:avLst/>
          </a:prstGeom>
        </p:spPr>
        <p:txBody>
          <a:bodyPr vert="horz" lIns="72000" tIns="36000" rIns="72000" bIns="36000" rtlCol="0" anchor="ctr"/>
          <a:lstStyle>
            <a:lvl1pPr algn="r">
              <a:defRPr sz="1200" b="1">
                <a:solidFill>
                  <a:srgbClr val="0027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0CDC47C-6ADE-4EEF-8630-8FAE5C5A088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9" name="TextovéPole 8"/>
          <p:cNvSpPr txBox="1"/>
          <p:nvPr userDrawn="1"/>
        </p:nvSpPr>
        <p:spPr>
          <a:xfrm>
            <a:off x="5446800" y="6246000"/>
            <a:ext cx="3240000" cy="43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000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Jistota</a:t>
            </a:r>
            <a:r>
              <a:rPr lang="cs-CZ" sz="2000" b="0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moderní medicíny</a:t>
            </a:r>
            <a:endParaRPr lang="cs-CZ" sz="20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138000"/>
            <a:ext cx="647177" cy="644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1155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50" r:id="rId2"/>
    <p:sldLayoutId id="2147483662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2776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 userDrawn="1"/>
        </p:nvSpPr>
        <p:spPr>
          <a:xfrm>
            <a:off x="0" y="0"/>
            <a:ext cx="9144000" cy="792000"/>
          </a:xfrm>
          <a:prstGeom prst="rect">
            <a:avLst/>
          </a:prstGeom>
          <a:solidFill>
            <a:srgbClr val="0027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9936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2322000"/>
            <a:ext cx="8229600" cy="4068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516000"/>
            <a:ext cx="1080000" cy="216000"/>
          </a:xfrm>
          <a:prstGeom prst="rect">
            <a:avLst/>
          </a:prstGeom>
        </p:spPr>
        <p:txBody>
          <a:bodyPr vert="horz" lIns="72000" tIns="36000" rIns="72000" bIns="36000" rtlCol="0" anchor="ctr"/>
          <a:lstStyle>
            <a:lvl1pPr algn="l">
              <a:defRPr sz="1200" b="0">
                <a:solidFill>
                  <a:srgbClr val="0027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9A7C1B1-AC65-4C4E-BFB4-B586A8EC0981}" type="datetime1">
              <a:rPr lang="cs-CZ" smtClean="0"/>
              <a:t>16.07.2019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052000" y="6516000"/>
            <a:ext cx="5040000" cy="216000"/>
          </a:xfrm>
          <a:prstGeom prst="rect">
            <a:avLst/>
          </a:prstGeom>
        </p:spPr>
        <p:txBody>
          <a:bodyPr vert="horz" lIns="72000" tIns="36000" rIns="72000" bIns="36000" rtlCol="0" anchor="ctr"/>
          <a:lstStyle>
            <a:lvl1pPr algn="ctr">
              <a:defRPr sz="1200" b="0">
                <a:solidFill>
                  <a:srgbClr val="0027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606800" y="6516000"/>
            <a:ext cx="1080000" cy="216000"/>
          </a:xfrm>
          <a:prstGeom prst="rect">
            <a:avLst/>
          </a:prstGeom>
        </p:spPr>
        <p:txBody>
          <a:bodyPr vert="horz" lIns="72000" tIns="36000" rIns="72000" bIns="36000" rtlCol="0" anchor="ctr"/>
          <a:lstStyle>
            <a:lvl1pPr algn="r">
              <a:defRPr sz="1200" b="1">
                <a:solidFill>
                  <a:srgbClr val="0027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0CDC47C-6ADE-4EEF-8630-8FAE5C5A088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9" name="TextovéPole 8"/>
          <p:cNvSpPr txBox="1"/>
          <p:nvPr userDrawn="1"/>
        </p:nvSpPr>
        <p:spPr>
          <a:xfrm>
            <a:off x="5446800" y="180000"/>
            <a:ext cx="3240000" cy="43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000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Jistota</a:t>
            </a:r>
            <a:r>
              <a:rPr lang="cs-CZ" sz="2000" b="0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moderní medicíny</a:t>
            </a:r>
            <a:endParaRPr lang="cs-CZ" sz="20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72000"/>
            <a:ext cx="647177" cy="644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58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2776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462228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48000" y="1440000"/>
            <a:ext cx="7668416" cy="1656000"/>
          </a:xfrm>
        </p:spPr>
        <p:txBody>
          <a:bodyPr/>
          <a:lstStyle/>
          <a:p>
            <a:r>
              <a:rPr lang="cs-CZ" sz="3600" dirty="0">
                <a:ea typeface="Dotum" pitchFamily="34" charset="-127"/>
                <a:cs typeface="Browallia New" pitchFamily="34" charset="-34"/>
              </a:rPr>
              <a:t>Výsledky auditu OVAK-A-02-2019</a:t>
            </a:r>
            <a:br>
              <a:rPr lang="cs-CZ" sz="3600" dirty="0">
                <a:ea typeface="Dotum" pitchFamily="34" charset="-127"/>
                <a:cs typeface="Browallia New" pitchFamily="34" charset="-34"/>
              </a:rPr>
            </a:br>
            <a:endParaRPr lang="cs-CZ" sz="3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48000" y="3204000"/>
            <a:ext cx="7668416" cy="1080000"/>
          </a:xfrm>
        </p:spPr>
        <p:txBody>
          <a:bodyPr/>
          <a:lstStyle/>
          <a:p>
            <a:r>
              <a:rPr lang="cs-CZ" dirty="0"/>
              <a:t>„</a:t>
            </a:r>
            <a:r>
              <a:rPr lang="cs-CZ" b="1" dirty="0"/>
              <a:t>Ověření vybraných procesů na Psychiatrické klinice</a:t>
            </a:r>
            <a:r>
              <a:rPr lang="cs-CZ" dirty="0"/>
              <a:t>“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Ing. Šárka Nováková, MBA</a:t>
            </a:r>
          </a:p>
        </p:txBody>
      </p:sp>
    </p:spTree>
    <p:extLst>
      <p:ext uri="{BB962C8B-B14F-4D97-AF65-F5344CB8AC3E}">
        <p14:creationId xmlns:p14="http://schemas.microsoft.com/office/powerpoint/2010/main" val="34495686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229600" cy="1143000"/>
          </a:xfrm>
        </p:spPr>
        <p:txBody>
          <a:bodyPr/>
          <a:lstStyle/>
          <a:p>
            <a:r>
              <a:rPr lang="cs-CZ" sz="3400" kern="0" dirty="0"/>
              <a:t>Interní audit OVAK-A-02-2019</a:t>
            </a:r>
            <a:endParaRPr lang="cs-CZ" sz="3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025"/>
            <a:ext cx="8229600" cy="4856112"/>
          </a:xfrm>
        </p:spPr>
        <p:txBody>
          <a:bodyPr/>
          <a:lstStyle/>
          <a:p>
            <a:pPr marL="457200" lvl="0" indent="-457200" defTabSz="1042988" fontAlgn="base">
              <a:spcBef>
                <a:spcPts val="600"/>
              </a:spcBef>
              <a:spcAft>
                <a:spcPts val="600"/>
              </a:spcAft>
              <a:buSzPct val="80000"/>
              <a:buFont typeface="Wingdings" panose="05000000000000000000" pitchFamily="2" charset="2"/>
              <a:buChar char="§"/>
            </a:pPr>
            <a:r>
              <a:rPr lang="cs-CZ" sz="2000" kern="0" dirty="0">
                <a:solidFill>
                  <a:srgbClr val="000000"/>
                </a:solidFill>
              </a:rPr>
              <a:t>Mimořádný audit OVAK</a:t>
            </a:r>
          </a:p>
          <a:p>
            <a:pPr marL="457200" lvl="0" indent="-457200" defTabSz="1042988" fontAlgn="base">
              <a:spcBef>
                <a:spcPts val="600"/>
              </a:spcBef>
              <a:spcAft>
                <a:spcPts val="600"/>
              </a:spcAft>
              <a:buSzPct val="80000"/>
              <a:buFont typeface="Wingdings" panose="05000000000000000000" pitchFamily="2" charset="2"/>
              <a:buChar char="§"/>
            </a:pPr>
            <a:r>
              <a:rPr lang="cs-CZ" sz="2000" dirty="0"/>
              <a:t>Podnět k tomuto mimořádnému internímu auditu dal statutární zástupce ředitelky VFN ve vazbě na anonym adresovaný ministrovi MZ ČR.</a:t>
            </a:r>
            <a:endParaRPr lang="cs-CZ" sz="2000" kern="0" dirty="0">
              <a:solidFill>
                <a:srgbClr val="000000"/>
              </a:solidFill>
            </a:endParaRPr>
          </a:p>
          <a:p>
            <a:pPr marL="457200" lvl="0" indent="-457200" defTabSz="1042988" fontAlgn="base">
              <a:spcBef>
                <a:spcPts val="600"/>
              </a:spcBef>
              <a:spcAft>
                <a:spcPts val="600"/>
              </a:spcAft>
              <a:buSzPct val="80000"/>
              <a:buFont typeface="Wingdings" panose="05000000000000000000" pitchFamily="2" charset="2"/>
              <a:buChar char="§"/>
            </a:pPr>
            <a:r>
              <a:rPr lang="cs-CZ" sz="2000" kern="0" dirty="0">
                <a:solidFill>
                  <a:srgbClr val="000000"/>
                </a:solidFill>
              </a:rPr>
              <a:t>Cílem tohoto interního auditu bylo posouzení vybraných procesů na Psychiatrické klinice souvisejících s „rekonstrukcí posluchárny“ a ověření pravdivosti tvrzení anonymu.</a:t>
            </a:r>
          </a:p>
          <a:p>
            <a:pPr marL="457200" indent="-457200" defTabSz="1042988" fontAlgn="base">
              <a:spcBef>
                <a:spcPts val="600"/>
              </a:spcBef>
              <a:spcAft>
                <a:spcPts val="600"/>
              </a:spcAft>
              <a:buSzPct val="80000"/>
              <a:buFont typeface="Wingdings" panose="05000000000000000000" pitchFamily="2" charset="2"/>
              <a:buChar char="§"/>
            </a:pPr>
            <a:r>
              <a:rPr lang="cs-CZ" sz="2000" dirty="0"/>
              <a:t>Do „rekonstrukce“ posluchárny byla zapojena VFN, Vondráčkův nadační fond a 1.LF UK, ale vzhledem k příslušnosti OVAK mohl být audit zaměřen pouze na skutečnosti související s VFN.</a:t>
            </a:r>
          </a:p>
          <a:p>
            <a:pPr marL="457200" indent="-457200" defTabSz="1042988" fontAlgn="base">
              <a:spcBef>
                <a:spcPts val="600"/>
              </a:spcBef>
              <a:spcAft>
                <a:spcPts val="600"/>
              </a:spcAft>
              <a:buSzPct val="80000"/>
              <a:buFont typeface="Wingdings" panose="05000000000000000000" pitchFamily="2" charset="2"/>
              <a:buChar char="§"/>
            </a:pPr>
            <a:r>
              <a:rPr lang="cs-CZ" sz="2000" dirty="0"/>
              <a:t>V rámci interního auditu bylo kontaktováno 6 pracovišť VFN (PSY, TPÚ, EÚ, PÚ, ÚNZP, ÚI) a proběhly osobní schůzky s 10 zaměstnanci VFN.</a:t>
            </a:r>
          </a:p>
          <a:p>
            <a:pPr marL="457200" lvl="0" indent="-457200" defTabSz="1042988" fontAlgn="base">
              <a:spcBef>
                <a:spcPts val="600"/>
              </a:spcBef>
              <a:spcAft>
                <a:spcPts val="600"/>
              </a:spcAft>
              <a:buSzPct val="80000"/>
              <a:buFont typeface="Wingdings" panose="05000000000000000000" pitchFamily="2" charset="2"/>
              <a:buChar char="§"/>
            </a:pPr>
            <a:endParaRPr lang="cs-CZ" sz="2400" kern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65924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AEE2EA-BCF1-4E7D-AE5A-02D7F30918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75379"/>
            <a:ext cx="8229600" cy="4133056"/>
          </a:xfrm>
        </p:spPr>
        <p:txBody>
          <a:bodyPr/>
          <a:lstStyle/>
          <a:p>
            <a:pPr marL="457200" indent="-457200" defTabSz="1042988" fontAlgn="base">
              <a:spcBef>
                <a:spcPts val="600"/>
              </a:spcBef>
              <a:spcAft>
                <a:spcPts val="600"/>
              </a:spcAft>
              <a:buSzPct val="80000"/>
              <a:buFont typeface="Wingdings" panose="05000000000000000000" pitchFamily="2" charset="2"/>
              <a:buChar char="§"/>
            </a:pPr>
            <a:r>
              <a:rPr lang="cs-CZ" sz="2000" dirty="0"/>
              <a:t>Hlavním iniciátorem rekonstrukce posluchárny byl přednosta </a:t>
            </a:r>
            <a:r>
              <a:rPr lang="cs-CZ" sz="2000" dirty="0" err="1"/>
              <a:t>xxx</a:t>
            </a:r>
            <a:r>
              <a:rPr lang="cs-CZ" sz="2000" dirty="0"/>
              <a:t> PSY který koordinací za VFN a 1. LF UK pověřil </a:t>
            </a:r>
            <a:r>
              <a:rPr lang="cs-CZ" sz="2000" dirty="0" err="1"/>
              <a:t>xxx</a:t>
            </a:r>
            <a:r>
              <a:rPr lang="cs-CZ" sz="2000"/>
              <a:t> VS </a:t>
            </a:r>
            <a:r>
              <a:rPr lang="cs-CZ" sz="2000" dirty="0"/>
              <a:t>PSY.</a:t>
            </a:r>
          </a:p>
          <a:p>
            <a:pPr marL="457200" indent="-457200" defTabSz="1042988" fontAlgn="base">
              <a:spcBef>
                <a:spcPts val="600"/>
              </a:spcBef>
              <a:spcAft>
                <a:spcPts val="600"/>
              </a:spcAft>
              <a:buSzPct val="80000"/>
              <a:buFont typeface="Wingdings" panose="05000000000000000000" pitchFamily="2" charset="2"/>
              <a:buChar char="§"/>
            </a:pPr>
            <a:r>
              <a:rPr lang="cs-CZ" sz="2000" dirty="0"/>
              <a:t>Původně se přednosta obrátil na Technicko-investiční odbor VFN se žádostí o realizaci celé akce. Při jednání v 4/2018 mu však bylo sděleno, že na tuto investiční akci VFN na rok 2018 nemá finanční prostředky ani kapacitu.</a:t>
            </a:r>
          </a:p>
          <a:p>
            <a:pPr marL="457200" indent="-457200" defTabSz="1042988" fontAlgn="base">
              <a:spcBef>
                <a:spcPts val="600"/>
              </a:spcBef>
              <a:spcAft>
                <a:spcPts val="600"/>
              </a:spcAft>
              <a:buSzPct val="80000"/>
              <a:buFont typeface="Wingdings" panose="05000000000000000000" pitchFamily="2" charset="2"/>
              <a:buChar char="§"/>
            </a:pPr>
            <a:r>
              <a:rPr lang="cs-CZ" sz="2000" dirty="0"/>
              <a:t>Z šetření vyplynulo, že dodavatelé „rekonstrukce“ byli vybíráni 1.LF UK, na základě průzkumu trhu. Pro „rekonstrukci“ byly vytipovány 4 firmy. Tyto firmy byly osloveny a porovnávaly se jejich cenové nabídky a schopnost zrealizovat přestavbu v průběhu letních prázdnin.</a:t>
            </a:r>
          </a:p>
          <a:p>
            <a:endParaRPr lang="cs-CZ" sz="2000" dirty="0"/>
          </a:p>
          <a:p>
            <a:endParaRPr lang="cs-CZ" sz="2000" dirty="0"/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80B23553-92EF-42C1-A9C2-989374BD09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88640"/>
            <a:ext cx="8229600" cy="1143000"/>
          </a:xfrm>
        </p:spPr>
        <p:txBody>
          <a:bodyPr/>
          <a:lstStyle/>
          <a:p>
            <a:r>
              <a:rPr lang="cs-CZ" sz="3400" kern="0" dirty="0"/>
              <a:t>Interní audit OVAK-A-02-2019</a:t>
            </a:r>
            <a:endParaRPr lang="cs-CZ" sz="3400" dirty="0"/>
          </a:p>
        </p:txBody>
      </p:sp>
    </p:spTree>
    <p:extLst>
      <p:ext uri="{BB962C8B-B14F-4D97-AF65-F5344CB8AC3E}">
        <p14:creationId xmlns:p14="http://schemas.microsoft.com/office/powerpoint/2010/main" val="8429181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957B7C4-5B22-4F69-AFD0-7EAB060327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4133056"/>
          </a:xfrm>
        </p:spPr>
        <p:txBody>
          <a:bodyPr/>
          <a:lstStyle/>
          <a:p>
            <a:pPr marL="457200" indent="-457200" defTabSz="1042988" fontAlgn="base">
              <a:spcBef>
                <a:spcPts val="600"/>
              </a:spcBef>
              <a:spcAft>
                <a:spcPts val="600"/>
              </a:spcAft>
              <a:buSzPct val="80000"/>
              <a:buFont typeface="Wingdings" panose="05000000000000000000" pitchFamily="2" charset="2"/>
              <a:buChar char="§"/>
            </a:pPr>
            <a:r>
              <a:rPr lang="cs-CZ" sz="2000" dirty="0"/>
              <a:t>Vzhledem k finanční podpoře 1.LF UK a VNF se „rekonstrukce“ posluchárny (vč. zázemí a vstupních prostor) mohla v letních měsících roku 2018 uskutečnit.</a:t>
            </a:r>
          </a:p>
          <a:p>
            <a:pPr marL="457200" indent="-457200" defTabSz="1042988" fontAlgn="base">
              <a:spcBef>
                <a:spcPts val="600"/>
              </a:spcBef>
              <a:spcAft>
                <a:spcPts val="600"/>
              </a:spcAft>
              <a:buSzPct val="80000"/>
              <a:buFont typeface="Wingdings" panose="05000000000000000000" pitchFamily="2" charset="2"/>
              <a:buChar char="§"/>
            </a:pPr>
            <a:r>
              <a:rPr lang="cs-CZ" sz="2000" dirty="0"/>
              <a:t>Stavební práce zajišťovala 1.LF UK, proto VFN k “rekonstrukci“ nemá k dispozici žádnou dokumentaci.</a:t>
            </a:r>
          </a:p>
          <a:p>
            <a:pPr marL="457200" indent="-457200" defTabSz="1042988" fontAlgn="base">
              <a:spcBef>
                <a:spcPts val="600"/>
              </a:spcBef>
              <a:spcAft>
                <a:spcPts val="600"/>
              </a:spcAft>
              <a:buSzPct val="80000"/>
              <a:buFont typeface="Wingdings" panose="05000000000000000000" pitchFamily="2" charset="2"/>
              <a:buChar char="§"/>
            </a:pPr>
            <a:r>
              <a:rPr lang="cs-CZ" sz="2000" dirty="0"/>
              <a:t>Technicko-investiční odbor VFN zajistil revizi elektroinstalace a vzhledem ke zjištěným 13 nedostatkům také návrh k jejich odstranění.</a:t>
            </a:r>
          </a:p>
          <a:p>
            <a:pPr marL="457200" indent="-457200" defTabSz="1042988" fontAlgn="base">
              <a:spcBef>
                <a:spcPts val="600"/>
              </a:spcBef>
              <a:spcAft>
                <a:spcPts val="600"/>
              </a:spcAft>
              <a:buSzPct val="80000"/>
              <a:buFont typeface="Wingdings" panose="05000000000000000000" pitchFamily="2" charset="2"/>
              <a:buChar char="§"/>
            </a:pPr>
            <a:r>
              <a:rPr lang="cs-CZ" sz="2000" dirty="0"/>
              <a:t>Elektřina v posluchárně funguje, ale vzhledem ke špatně provedené pokládce rozvodů nebyla ze strany VFN potvrzena revize a zásuvky v lavicích nejsou funkční a nesmí se používat.</a:t>
            </a: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D736E2E1-0D74-49A2-BBB3-FC6AAC9ED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88640"/>
            <a:ext cx="8229600" cy="1143000"/>
          </a:xfrm>
        </p:spPr>
        <p:txBody>
          <a:bodyPr/>
          <a:lstStyle/>
          <a:p>
            <a:r>
              <a:rPr lang="cs-CZ" sz="3400" kern="0" dirty="0"/>
              <a:t>Interní audit OVAK-A-02-2019</a:t>
            </a:r>
            <a:endParaRPr lang="cs-CZ" sz="3400" dirty="0"/>
          </a:p>
        </p:txBody>
      </p:sp>
    </p:spTree>
    <p:extLst>
      <p:ext uri="{BB962C8B-B14F-4D97-AF65-F5344CB8AC3E}">
        <p14:creationId xmlns:p14="http://schemas.microsoft.com/office/powerpoint/2010/main" val="1711717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310BD68-12A2-4E32-AD24-FD6C64320C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4133056"/>
          </a:xfrm>
        </p:spPr>
        <p:txBody>
          <a:bodyPr/>
          <a:lstStyle/>
          <a:p>
            <a:pPr marL="457200" indent="-457200" defTabSz="1042988" fontAlgn="base">
              <a:spcBef>
                <a:spcPts val="600"/>
              </a:spcBef>
              <a:spcAft>
                <a:spcPts val="600"/>
              </a:spcAft>
              <a:buSzPct val="80000"/>
              <a:buFont typeface="Wingdings" panose="05000000000000000000" pitchFamily="2" charset="2"/>
              <a:buChar char="§"/>
            </a:pPr>
            <a:r>
              <a:rPr lang="cs-CZ" sz="2000" dirty="0"/>
              <a:t>V rámci interního auditu bylo zjištěno, že „rekonstrukci“ financovali:</a:t>
            </a:r>
          </a:p>
          <a:p>
            <a:pPr marL="857250" lvl="2" indent="-457200" defTabSz="1042988" fontAlgn="base">
              <a:spcBef>
                <a:spcPts val="600"/>
              </a:spcBef>
              <a:spcAft>
                <a:spcPts val="600"/>
              </a:spcAft>
              <a:buSzPct val="80000"/>
            </a:pPr>
            <a:r>
              <a:rPr lang="cs-CZ" sz="1600" dirty="0"/>
              <a:t>1.LF UK, přičemž dle získaných informací je hodnota investice cca 750 tis. Kč,</a:t>
            </a:r>
          </a:p>
          <a:p>
            <a:pPr marL="857250" lvl="2" indent="-457200" defTabSz="1042988" fontAlgn="base">
              <a:spcBef>
                <a:spcPts val="600"/>
              </a:spcBef>
              <a:spcAft>
                <a:spcPts val="600"/>
              </a:spcAft>
              <a:buSzPct val="80000"/>
            </a:pPr>
            <a:r>
              <a:rPr lang="cs-CZ" sz="1600" dirty="0"/>
              <a:t>Vondráčkův nadační fond částkou cca 40 tis. Kč za položení linolea, </a:t>
            </a:r>
          </a:p>
          <a:p>
            <a:pPr marL="857250" lvl="2" indent="-457200" defTabSz="1042988" fontAlgn="base">
              <a:spcBef>
                <a:spcPts val="600"/>
              </a:spcBef>
              <a:spcAft>
                <a:spcPts val="600"/>
              </a:spcAft>
              <a:buSzPct val="80000"/>
            </a:pPr>
            <a:r>
              <a:rPr lang="cs-CZ" sz="1600" dirty="0"/>
              <a:t>VFN částkou 63 746 Kč za elektroinstalaci v rámci údržbových prací a 1 137 Kč za elektro revizi.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24EE8A73-F74C-4F98-8C3A-52A5A8F9A3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88640"/>
            <a:ext cx="8229600" cy="1143000"/>
          </a:xfrm>
        </p:spPr>
        <p:txBody>
          <a:bodyPr/>
          <a:lstStyle/>
          <a:p>
            <a:r>
              <a:rPr lang="cs-CZ" sz="3400" kern="0" dirty="0"/>
              <a:t>Interní audit OVAK-A-02-2019</a:t>
            </a:r>
            <a:endParaRPr lang="cs-CZ" sz="3400" dirty="0"/>
          </a:p>
        </p:txBody>
      </p:sp>
    </p:spTree>
    <p:extLst>
      <p:ext uri="{BB962C8B-B14F-4D97-AF65-F5344CB8AC3E}">
        <p14:creationId xmlns:p14="http://schemas.microsoft.com/office/powerpoint/2010/main" val="7815332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D302C4-784A-4839-BABE-48A02BF8DC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8640"/>
            <a:ext cx="8229600" cy="1143000"/>
          </a:xfrm>
        </p:spPr>
        <p:txBody>
          <a:bodyPr/>
          <a:lstStyle/>
          <a:p>
            <a:r>
              <a:rPr lang="cs-CZ" sz="3400" dirty="0"/>
              <a:t>Výsledek auditu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80C1458-001B-4314-9D5D-47747724EA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4133056"/>
          </a:xfrm>
        </p:spPr>
        <p:txBody>
          <a:bodyPr/>
          <a:lstStyle/>
          <a:p>
            <a:pPr marL="457200" indent="-457200" defTabSz="1042988" fontAlgn="base">
              <a:spcBef>
                <a:spcPts val="600"/>
              </a:spcBef>
              <a:spcAft>
                <a:spcPts val="600"/>
              </a:spcAft>
              <a:buSzPct val="80000"/>
              <a:buFont typeface="Wingdings" panose="05000000000000000000" pitchFamily="2" charset="2"/>
              <a:buChar char="§"/>
            </a:pPr>
            <a:r>
              <a:rPr lang="cs-CZ" sz="2000" dirty="0"/>
              <a:t>Auditem bylo zjištěno, že informace uvedené v anonymu nejsou zcela objektivní a celá rekonstrukce, včetně výběru dodavatele, realizace stavby a financování byla v režii 1.LF UK a Vondráčkova nadačního fondu. </a:t>
            </a:r>
          </a:p>
          <a:p>
            <a:pPr marL="457200" indent="-457200" defTabSz="1042988" fontAlgn="base">
              <a:spcBef>
                <a:spcPts val="600"/>
              </a:spcBef>
              <a:spcAft>
                <a:spcPts val="600"/>
              </a:spcAft>
              <a:buSzPct val="80000"/>
              <a:buFont typeface="Wingdings" panose="05000000000000000000" pitchFamily="2" charset="2"/>
              <a:buChar char="§"/>
            </a:pPr>
            <a:r>
              <a:rPr lang="cs-CZ" sz="2000" dirty="0"/>
              <a:t>Na straně VFN bylo interním auditem shledáno procesní pochybení a související porušení ŘD VFN, neboť i investiční akce hrazené z jiných než vlastních zdrojů by měly být realizovány stejným způsobem jako investiční akce VFN.</a:t>
            </a:r>
          </a:p>
          <a:p>
            <a:pPr marL="457200" indent="-457200" defTabSz="1042988" fontAlgn="base">
              <a:spcBef>
                <a:spcPts val="600"/>
              </a:spcBef>
              <a:spcAft>
                <a:spcPts val="600"/>
              </a:spcAft>
              <a:buSzPct val="80000"/>
              <a:buFont typeface="Wingdings" panose="05000000000000000000" pitchFamily="2" charset="2"/>
              <a:buChar char="§"/>
            </a:pPr>
            <a:r>
              <a:rPr lang="cs-CZ" sz="2000" dirty="0"/>
              <a:t>Vnitřní kontrolní systém VFN se ve vazbě na „rekonstrukci“ posluchárny PSY jeví jako nedostatečný, protože porušení ŘD VFN nezaregistroval.</a:t>
            </a:r>
          </a:p>
          <a:p>
            <a:pPr marL="457200" indent="-457200" defTabSz="1042988" fontAlgn="base">
              <a:spcBef>
                <a:spcPts val="600"/>
              </a:spcBef>
              <a:spcAft>
                <a:spcPts val="600"/>
              </a:spcAft>
              <a:buSzPct val="80000"/>
              <a:buFont typeface="Wingdings" panose="05000000000000000000" pitchFamily="2" charset="2"/>
              <a:buChar char="§"/>
            </a:pPr>
            <a:r>
              <a:rPr lang="cs-CZ" sz="2000" dirty="0"/>
              <a:t>Z dostupných podkladů a informací získaných v průběhu interního auditu nevyplynulo, že by VFN utrpěla majetkovou újmu nebo se kdokoli ze zúčastněných neoprávněně obohatil.</a:t>
            </a:r>
          </a:p>
          <a:p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32905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ulka 8">
            <a:extLst>
              <a:ext uri="{FF2B5EF4-FFF2-40B4-BE49-F238E27FC236}">
                <a16:creationId xmlns:a16="http://schemas.microsoft.com/office/drawing/2014/main" id="{CCFEDD6F-00E9-4A68-A8D2-FB85EF8E91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7846619"/>
              </p:ext>
            </p:extLst>
          </p:nvPr>
        </p:nvGraphicFramePr>
        <p:xfrm>
          <a:off x="1187624" y="1988840"/>
          <a:ext cx="7067130" cy="2621752"/>
        </p:xfrm>
        <a:graphic>
          <a:graphicData uri="http://schemas.openxmlformats.org/drawingml/2006/table">
            <a:tbl>
              <a:tblPr/>
              <a:tblGrid>
                <a:gridCol w="5368780">
                  <a:extLst>
                    <a:ext uri="{9D8B030D-6E8A-4147-A177-3AD203B41FA5}">
                      <a16:colId xmlns:a16="http://schemas.microsoft.com/office/drawing/2014/main" val="3417892368"/>
                    </a:ext>
                  </a:extLst>
                </a:gridCol>
                <a:gridCol w="1698350">
                  <a:extLst>
                    <a:ext uri="{9D8B030D-6E8A-4147-A177-3AD203B41FA5}">
                      <a16:colId xmlns:a16="http://schemas.microsoft.com/office/drawing/2014/main" val="2132104742"/>
                    </a:ext>
                  </a:extLst>
                </a:gridCol>
              </a:tblGrid>
              <a:tr h="308866">
                <a:tc>
                  <a:txBody>
                    <a:bodyPr/>
                    <a:lstStyle/>
                    <a:p>
                      <a:pPr algn="l" fontAlgn="ctr"/>
                      <a:r>
                        <a:rPr lang="cs-CZ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Doporučení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Termín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5868740"/>
                  </a:ext>
                </a:extLst>
              </a:tr>
              <a:tr h="1347318">
                <a:tc>
                  <a:txBody>
                    <a:bodyPr/>
                    <a:lstStyle/>
                    <a:p>
                      <a:pPr algn="l" fontAlgn="ctr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1./OVAK-A-02-2019: Odstranit zjištěné nedostatky „rekonstrukce“ posluchárny PSY.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80975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30.06.2019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4656782"/>
                  </a:ext>
                </a:extLst>
              </a:tr>
              <a:tr h="960324">
                <a:tc>
                  <a:txBody>
                    <a:bodyPr/>
                    <a:lstStyle/>
                    <a:p>
                      <a:pPr algn="l" fontAlgn="ctr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2./OVAK-A-02-2019: Přiměřeným kontrolním systémem zabránit porušování ŘD VFN.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975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30.06.2019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2416244"/>
                  </a:ext>
                </a:extLst>
              </a:tr>
            </a:tbl>
          </a:graphicData>
        </a:graphic>
      </p:graphicFrame>
      <p:sp>
        <p:nvSpPr>
          <p:cNvPr id="3" name="Nadpis 1">
            <a:extLst>
              <a:ext uri="{FF2B5EF4-FFF2-40B4-BE49-F238E27FC236}">
                <a16:creationId xmlns:a16="http://schemas.microsoft.com/office/drawing/2014/main" id="{11E22C7F-D96C-4D72-A7B0-1C636C9E22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576" y="476672"/>
            <a:ext cx="8064896" cy="1143000"/>
          </a:xfrm>
        </p:spPr>
        <p:txBody>
          <a:bodyPr/>
          <a:lstStyle/>
          <a:p>
            <a:pPr algn="l"/>
            <a:r>
              <a:rPr lang="cs-CZ" sz="3400" kern="0" dirty="0"/>
              <a:t>Doporučení z auditu</a:t>
            </a:r>
            <a:endParaRPr lang="cs-CZ" sz="3400" dirty="0"/>
          </a:p>
        </p:txBody>
      </p:sp>
    </p:spTree>
    <p:extLst>
      <p:ext uri="{BB962C8B-B14F-4D97-AF65-F5344CB8AC3E}">
        <p14:creationId xmlns:p14="http://schemas.microsoft.com/office/powerpoint/2010/main" val="1278857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643232"/>
          </a:xfrm>
        </p:spPr>
        <p:txBody>
          <a:bodyPr>
            <a:normAutofit fontScale="90000"/>
          </a:bodyPr>
          <a:lstStyle/>
          <a:p>
            <a:br>
              <a:rPr lang="cs-CZ" dirty="0"/>
            </a:br>
            <a:r>
              <a:rPr lang="cs-CZ" dirty="0"/>
              <a:t>Děkuji za pozornost</a:t>
            </a:r>
            <a:br>
              <a:rPr lang="cs-CZ" dirty="0"/>
            </a:br>
            <a:r>
              <a:rPr lang="cs-CZ" dirty="0"/>
              <a:t>a spolupráci při auditu</a:t>
            </a:r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457200" y="3212976"/>
            <a:ext cx="8229600" cy="3096344"/>
          </a:xfrm>
        </p:spPr>
        <p:txBody>
          <a:bodyPr>
            <a:normAutofit/>
          </a:bodyPr>
          <a:lstStyle/>
          <a:p>
            <a:r>
              <a:rPr lang="cs-CZ" sz="2000" u="sng" dirty="0"/>
              <a:t>Kontakt:</a:t>
            </a:r>
          </a:p>
          <a:p>
            <a:r>
              <a:rPr lang="cs-CZ" sz="2000" dirty="0"/>
              <a:t>Ing. Šárka Nováková, MBA</a:t>
            </a:r>
          </a:p>
          <a:p>
            <a:r>
              <a:rPr lang="cs-CZ" sz="2000" dirty="0"/>
              <a:t>Odbor vnitřního auditu a kontroly</a:t>
            </a:r>
          </a:p>
          <a:p>
            <a:r>
              <a:rPr lang="cs-CZ" sz="2000" dirty="0"/>
              <a:t>Tel.: +</a:t>
            </a:r>
            <a:r>
              <a:rPr lang="cs-CZ" sz="2000" dirty="0" err="1"/>
              <a:t>xxx</a:t>
            </a:r>
            <a:endParaRPr lang="cs-CZ" sz="2000" dirty="0"/>
          </a:p>
          <a:p>
            <a:r>
              <a:rPr lang="cs-CZ" sz="2000" dirty="0"/>
              <a:t>E-mail: </a:t>
            </a:r>
            <a:r>
              <a:rPr lang="cs-CZ" sz="2000" dirty="0" err="1"/>
              <a:t>xxx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463345885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 VFN - titulní/závěrečný snímek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rezentace VFN - lišta dol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Prezentace VFN - lišta nahoř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E1B17AB0E4FAA4182D8D500C68996A4" ma:contentTypeVersion="4" ma:contentTypeDescription="Vytvoří nový dokument" ma:contentTypeScope="" ma:versionID="838e5db15622191167a17afce39d1c8d">
  <xsd:schema xmlns:xsd="http://www.w3.org/2001/XMLSchema" xmlns:xs="http://www.w3.org/2001/XMLSchema" xmlns:p="http://schemas.microsoft.com/office/2006/metadata/properties" xmlns:ns2="db53442b-dfbb-4e45-b12e-b04b502bac93" xmlns:ns3="40989C8E-31D4-4042-874C-962C0D2A195C" xmlns:ns4="40989c8e-31d4-4042-874c-962c0d2a195c" targetNamespace="http://schemas.microsoft.com/office/2006/metadata/properties" ma:root="true" ma:fieldsID="55f0af155a4ca408fc1c7e5b8017a3ae" ns2:_="" ns3:_="" ns4:_="">
    <xsd:import namespace="db53442b-dfbb-4e45-b12e-b04b502bac93"/>
    <xsd:import namespace="40989C8E-31D4-4042-874C-962C0D2A195C"/>
    <xsd:import namespace="40989c8e-31d4-4042-874c-962c0d2a195c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4:MediaServiceAutoTags" minOccurs="0"/>
                <xsd:element ref="ns4:MediaServiceOCR" minOccurs="0"/>
                <xsd:element ref="ns4:MediaServiceDateTaken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53442b-dfbb-4e45-b12e-b04b502bac93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Hodnota ID dokumentu" ma:description="Hodnota ID dokumentu přiřazená této položce" ma:internalName="_dlc_DocId" ma:readOnly="true">
      <xsd:simpleType>
        <xsd:restriction base="dms:Text"/>
      </xsd:simpleType>
    </xsd:element>
    <xsd:element name="_dlc_DocIdUrl" ma:index="9" nillable="true" ma:displayName="ID dokumentu" ma:description="Trvalý odkaz na tento dokument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989C8E-31D4-4042-874C-962C0D2A195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989c8e-31d4-4042-874c-962c0d2a195c" elementFormDefault="qualified">
    <xsd:import namespace="http://schemas.microsoft.com/office/2006/documentManagement/types"/>
    <xsd:import namespace="http://schemas.microsoft.com/office/infopath/2007/PartnerControls"/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db53442b-dfbb-4e45-b12e-b04b502bac93">SHFI-240726707-38148</_dlc_DocId>
    <_dlc_DocIdUrl xmlns="db53442b-dfbb-4e45-b12e-b04b502bac93">
      <Url>https://vfnpraha.sharepoint.com/sites/sharedfiles/ovak/_layouts/15/DocIdRedir.aspx?ID=SHFI-240726707-38148</Url>
      <Description>SHFI-240726707-38148</Description>
    </_dlc_DocIdUrl>
  </documentManagement>
</p:properties>
</file>

<file path=customXml/itemProps1.xml><?xml version="1.0" encoding="utf-8"?>
<ds:datastoreItem xmlns:ds="http://schemas.openxmlformats.org/officeDocument/2006/customXml" ds:itemID="{0CC9C180-3A39-4117-AF0A-8B0076ED1014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6B5861F6-9BA6-4B50-B468-229E8021503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b53442b-dfbb-4e45-b12e-b04b502bac93"/>
    <ds:schemaRef ds:uri="40989C8E-31D4-4042-874C-962C0D2A195C"/>
    <ds:schemaRef ds:uri="40989c8e-31d4-4042-874c-962c0d2a195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A72747E-655F-404F-B117-B430917ED000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ABA2C7FC-2FF9-4E27-A554-F35E6279468D}">
  <ds:schemaRefs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purl.org/dc/dcmitype/"/>
    <ds:schemaRef ds:uri="http://schemas.openxmlformats.org/package/2006/metadata/core-properties"/>
    <ds:schemaRef ds:uri="38f4bc34-d959-4ef4-98b1-725c2bd9f6a6"/>
    <ds:schemaRef ds:uri="http://www.w3.org/XML/1998/namespace"/>
    <ds:schemaRef ds:uri="23690693-2469-4C64-A092-570CC49BFC68"/>
    <ds:schemaRef ds:uri="http://schemas.microsoft.com/sharepoint/v3"/>
    <ds:schemaRef ds:uri="http://schemas.microsoft.com/office/2006/metadata/properties"/>
    <ds:schemaRef ds:uri="http://purl.org/dc/terms/"/>
    <ds:schemaRef ds:uri="db53442b-dfbb-4e45-b12e-b04b502bac9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6634</TotalTime>
  <Words>140</Words>
  <Application>Microsoft Office PowerPoint</Application>
  <PresentationFormat>Předvádění na obrazovce (4:3)</PresentationFormat>
  <Paragraphs>42</Paragraphs>
  <Slides>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9</vt:i4>
      </vt:variant>
    </vt:vector>
  </HeadingPairs>
  <TitlesOfParts>
    <vt:vector size="15" baseType="lpstr">
      <vt:lpstr>Arial</vt:lpstr>
      <vt:lpstr>Calibri</vt:lpstr>
      <vt:lpstr>Wingdings</vt:lpstr>
      <vt:lpstr>Prezentace VFN - titulní/závěrečný snímek</vt:lpstr>
      <vt:lpstr>Prezentace VFN - lišta dole</vt:lpstr>
      <vt:lpstr>Prezentace VFN - lišta nahoře</vt:lpstr>
      <vt:lpstr>Prezentace aplikace PowerPoint</vt:lpstr>
      <vt:lpstr>Výsledky auditu OVAK-A-02-2019 </vt:lpstr>
      <vt:lpstr>Interní audit OVAK-A-02-2019</vt:lpstr>
      <vt:lpstr>Interní audit OVAK-A-02-2019</vt:lpstr>
      <vt:lpstr>Interní audit OVAK-A-02-2019</vt:lpstr>
      <vt:lpstr>Interní audit OVAK-A-02-2019</vt:lpstr>
      <vt:lpstr>Výsledek auditu</vt:lpstr>
      <vt:lpstr>Doporučení z auditu</vt:lpstr>
      <vt:lpstr> Děkuji za pozornost a spolupráci při auditu</vt:lpstr>
    </vt:vector>
  </TitlesOfParts>
  <Company>Všeobecná fakultní nemocnice v Praze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Volena Martin</dc:creator>
  <cp:lastModifiedBy>LPO K</cp:lastModifiedBy>
  <cp:revision>324</cp:revision>
  <cp:lastPrinted>2018-09-24T04:43:41Z</cp:lastPrinted>
  <dcterms:created xsi:type="dcterms:W3CDTF">2016-03-16T07:17:01Z</dcterms:created>
  <dcterms:modified xsi:type="dcterms:W3CDTF">2019-07-16T07:17:16Z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8090f3b2-ba25-4e66-ae0b-259c86d896ae</vt:lpwstr>
  </property>
  <property fmtid="{D5CDD505-2E9C-101B-9397-08002B2CF9AE}" pid="3" name="MSIP_Label_2063cd7f-2d21-486a-9f29-9c1683fdd175_Enabled">
    <vt:lpwstr>True</vt:lpwstr>
  </property>
  <property fmtid="{D5CDD505-2E9C-101B-9397-08002B2CF9AE}" pid="4" name="MSIP_Label_2063cd7f-2d21-486a-9f29-9c1683fdd175_Ref">
    <vt:lpwstr>https://api.informationprotection.azure.com/api/0f277086-d4e0-4971-bc1a-bbc5df0eb246</vt:lpwstr>
  </property>
  <property fmtid="{D5CDD505-2E9C-101B-9397-08002B2CF9AE}" pid="5" name="MSIP_Label_2063cd7f-2d21-486a-9f29-9c1683fdd175_AssignedBy">
    <vt:lpwstr>103902@vfn.cz</vt:lpwstr>
  </property>
  <property fmtid="{D5CDD505-2E9C-101B-9397-08002B2CF9AE}" pid="6" name="MSIP_Label_2063cd7f-2d21-486a-9f29-9c1683fdd175_DateCreated">
    <vt:lpwstr>2017-02-03T11:19:12.7243074+01:00</vt:lpwstr>
  </property>
  <property fmtid="{D5CDD505-2E9C-101B-9397-08002B2CF9AE}" pid="7" name="MSIP_Label_2063cd7f-2d21-486a-9f29-9c1683fdd175_Name">
    <vt:lpwstr>Veřejné</vt:lpwstr>
  </property>
  <property fmtid="{D5CDD505-2E9C-101B-9397-08002B2CF9AE}" pid="8" name="MSIP_Label_2063cd7f-2d21-486a-9f29-9c1683fdd175_Extended_MSFT_Method">
    <vt:lpwstr>Automatic</vt:lpwstr>
  </property>
  <property fmtid="{D5CDD505-2E9C-101B-9397-08002B2CF9AE}" pid="9" name="Sensitivity">
    <vt:lpwstr>Veřejné</vt:lpwstr>
  </property>
  <property fmtid="{D5CDD505-2E9C-101B-9397-08002B2CF9AE}" pid="10" name="ContentTypeId">
    <vt:lpwstr>0x0101004E1B17AB0E4FAA4182D8D500C68996A4</vt:lpwstr>
  </property>
</Properties>
</file>